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8" y="2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3/30/2018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3/30/2018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3/30/2018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3/30/2018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46" y="4740332"/>
            <a:ext cx="10972800" cy="1263534"/>
          </a:xfrm>
        </p:spPr>
        <p:txBody>
          <a:bodyPr>
            <a:normAutofit fontScale="90000"/>
          </a:bodyPr>
          <a:lstStyle/>
          <a:p>
            <a:r>
              <a:rPr lang="en-US" dirty="0"/>
              <a:t>Pioneering a Diagnostic Tool for Bone Diseases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46" y="6325768"/>
            <a:ext cx="10972800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Lily Wayne, Wang Zheng, Steve </a:t>
            </a:r>
            <a:r>
              <a:rPr lang="en-US" sz="2400" dirty="0" err="1">
                <a:solidFill>
                  <a:schemeClr val="tx1"/>
                </a:solidFill>
              </a:rPr>
              <a:t>Romaniello</a:t>
            </a:r>
            <a:r>
              <a:rPr lang="en-US" sz="2400" dirty="0">
                <a:solidFill>
                  <a:schemeClr val="tx1"/>
                </a:solidFill>
              </a:rPr>
              <a:t>, Ariel Anbar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9E2FC-3BE8-426B-AEBC-517FBFBA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61" y="4635032"/>
            <a:ext cx="2253264" cy="1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46" y="183098"/>
            <a:ext cx="10058400" cy="1097280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184" y="1606189"/>
            <a:ext cx="6365687" cy="5884697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99% of calcium stored in bones/teeth and 1% found in serum</a:t>
            </a:r>
          </a:p>
          <a:p>
            <a:r>
              <a:rPr lang="en-US" sz="4400" dirty="0"/>
              <a:t>Calcium homeostasis maintained by parathyroid hormone and calcitonin </a:t>
            </a:r>
          </a:p>
          <a:p>
            <a:r>
              <a:rPr lang="en-US" sz="4400" dirty="0"/>
              <a:t>Osteoporosis affects 44 million Americans over the age of 50</a:t>
            </a:r>
          </a:p>
          <a:p>
            <a:pPr lvl="1"/>
            <a:r>
              <a:rPr lang="en-US" sz="4400" dirty="0"/>
              <a:t>weak brittle bones and an increased risk for hip fractures</a:t>
            </a:r>
          </a:p>
          <a:p>
            <a:pPr lvl="1"/>
            <a:r>
              <a:rPr lang="en-US" sz="4400" dirty="0"/>
              <a:t>diagnosed using dual energy x-ray absorptiometry (DEXA)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C6F3B-FAFC-46AD-9BC1-E2526A8E1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" y="1865681"/>
            <a:ext cx="4984943" cy="4460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421F2-1AB5-4E96-B140-553378FD1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31" y="109016"/>
            <a:ext cx="131884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310E-4825-4393-A290-360D5E89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4457700"/>
          </a:xfrm>
        </p:spPr>
        <p:txBody>
          <a:bodyPr/>
          <a:lstStyle/>
          <a:p>
            <a:r>
              <a:rPr lang="en-US" sz="2400" dirty="0"/>
              <a:t>Goal: Analyze calcium isotope concentrations in bones and serum to understand bone loss conditions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AutoShape 2" descr="Image result for serum in a tube">
            <a:extLst>
              <a:ext uri="{FF2B5EF4-FFF2-40B4-BE49-F238E27FC236}">
                <a16:creationId xmlns:a16="http://schemas.microsoft.com/office/drawing/2014/main" id="{30BB532B-BEE2-498F-A06C-E11F6A15C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A7DD0-C2B6-46CA-8381-4B51EDCB1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30" y="2659052"/>
            <a:ext cx="2944797" cy="3940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CF7234-6791-4EAF-A448-13D501B3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3" y="2659052"/>
            <a:ext cx="3651991" cy="393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CE9AD-2065-42BA-A68F-1ED6CEEFD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24" y="111180"/>
            <a:ext cx="1356876" cy="11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48083CD-47FD-4FEE-A8C9-922A9036EA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79" t="34989" r="45677" b="13189"/>
          <a:stretch/>
        </p:blipFill>
        <p:spPr>
          <a:xfrm>
            <a:off x="593123" y="342899"/>
            <a:ext cx="107442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F90BC-BC4C-4C50-A50C-B3A7A62D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1" y="667647"/>
            <a:ext cx="8678734" cy="57410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684AAE-4575-430F-9A0E-EC3770B1B0FD}"/>
              </a:ext>
            </a:extLst>
          </p:cNvPr>
          <p:cNvCxnSpPr>
            <a:cxnSpLocks/>
          </p:cNvCxnSpPr>
          <p:nvPr/>
        </p:nvCxnSpPr>
        <p:spPr>
          <a:xfrm flipH="1" flipV="1">
            <a:off x="6709719" y="3538176"/>
            <a:ext cx="3552568" cy="53955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AE362F-18D0-4C8F-B2AA-DA89EE2AB9F6}"/>
              </a:ext>
            </a:extLst>
          </p:cNvPr>
          <p:cNvCxnSpPr/>
          <p:nvPr/>
        </p:nvCxnSpPr>
        <p:spPr>
          <a:xfrm flipH="1">
            <a:off x="7027905" y="2111919"/>
            <a:ext cx="2891481" cy="438665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F02A15-8729-4B51-A019-279E3F741A99}"/>
              </a:ext>
            </a:extLst>
          </p:cNvPr>
          <p:cNvSpPr txBox="1"/>
          <p:nvPr/>
        </p:nvSpPr>
        <p:spPr>
          <a:xfrm>
            <a:off x="10373497" y="3873761"/>
            <a:ext cx="160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Cortical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46456-F2A2-43C6-A419-3F790EABD3AB}"/>
              </a:ext>
            </a:extLst>
          </p:cNvPr>
          <p:cNvSpPr txBox="1"/>
          <p:nvPr/>
        </p:nvSpPr>
        <p:spPr>
          <a:xfrm>
            <a:off x="10021331" y="1808032"/>
            <a:ext cx="208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Trabecular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CC8A0-20F4-4F36-9624-F3E8AA27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32" y="87221"/>
            <a:ext cx="1395254" cy="11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2EE3EB-0BF1-423D-947B-3B77EA7F6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14398" b="5048"/>
          <a:stretch/>
        </p:blipFill>
        <p:spPr>
          <a:xfrm rot="5400000">
            <a:off x="-138222" y="608967"/>
            <a:ext cx="6474156" cy="56400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C6D53A-EBA8-433F-BCC9-E9E8FD9D5D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13441" b="6366"/>
          <a:stretch/>
        </p:blipFill>
        <p:spPr>
          <a:xfrm rot="5400000">
            <a:off x="5747664" y="670362"/>
            <a:ext cx="6555038" cy="5640066"/>
          </a:xfrm>
        </p:spPr>
      </p:pic>
    </p:spTree>
    <p:extLst>
      <p:ext uri="{BB962C8B-B14F-4D97-AF65-F5344CB8AC3E}">
        <p14:creationId xmlns:p14="http://schemas.microsoft.com/office/powerpoint/2010/main" val="7073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673CD7-534D-44BC-9B09-136FE38AE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3793F-1873-458A-908E-F2E7505D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5" t="29279" r="30474" b="11982"/>
          <a:stretch/>
        </p:blipFill>
        <p:spPr>
          <a:xfrm>
            <a:off x="469556" y="611658"/>
            <a:ext cx="11441751" cy="57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16" y="349422"/>
            <a:ext cx="10058400" cy="109728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1D4EE-8D87-4FC0-BE5C-AC7CB1EBD156}"/>
              </a:ext>
            </a:extLst>
          </p:cNvPr>
          <p:cNvSpPr txBox="1"/>
          <p:nvPr/>
        </p:nvSpPr>
        <p:spPr>
          <a:xfrm>
            <a:off x="593124" y="1711410"/>
            <a:ext cx="10954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Wang Zheng, Assistant Research Scientist at 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Steve </a:t>
            </a:r>
            <a:r>
              <a:rPr lang="en-US" sz="2400" dirty="0" err="1"/>
              <a:t>Romaniello</a:t>
            </a:r>
            <a:r>
              <a:rPr lang="en-US" sz="2400" dirty="0"/>
              <a:t>, Assistant Research Scientist at 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Ariel Anbar, President’s Professor at 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ASU/NASA Space Grant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A7515-200F-4F1F-AEC2-3087E328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522" y="84714"/>
            <a:ext cx="1363656" cy="11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16" y="349422"/>
            <a:ext cx="10058400" cy="109728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1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7FBB9D-AA08-4C32-8A71-9F02C5E4D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science</Template>
  <TotalTime>0</TotalTime>
  <Words>121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Academic Science 16x9</vt:lpstr>
      <vt:lpstr>Pioneering a Diagnostic Tool for Bone Diseases </vt:lpstr>
      <vt:lpstr>Background </vt:lpstr>
      <vt:lpstr>Research Project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2018-03-30T03:45:56Z</dcterms:created>
  <dcterms:modified xsi:type="dcterms:W3CDTF">2018-03-31T02:40:28Z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TC029023899991</vt:lpwstr>
  </property>
</Properties>
</file>